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>
        <p:scale>
          <a:sx n="95" d="100"/>
          <a:sy n="95" d="100"/>
        </p:scale>
        <p:origin x="-738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B9616-E021-4623-94A1-99B3DB4B325C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C701CC-7D50-41AF-B6C8-E1B4C8FFFEF1}">
      <dgm:prSet phldrT="[Текст]"/>
      <dgm:spPr>
        <a:xfrm>
          <a:off x="2171703" y="1191817"/>
          <a:ext cx="1885943" cy="998933"/>
        </a:xfrm>
        <a:solidFill>
          <a:srgbClr val="ED7D31">
            <a:lumMod val="7500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ІКТ</a:t>
          </a:r>
          <a:endParaRPr lang="ru-RU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B2AECD33-294F-4D57-A03C-36DBFBD1D37A}" type="parTrans" cxnId="{6EAE98E1-0D56-4F8F-BD78-329E1826CE45}">
      <dgm:prSet/>
      <dgm:spPr/>
      <dgm:t>
        <a:bodyPr/>
        <a:lstStyle/>
        <a:p>
          <a:endParaRPr lang="ru-RU"/>
        </a:p>
      </dgm:t>
    </dgm:pt>
    <dgm:pt modelId="{A5BEC2F0-5D2C-431D-8DAE-F7F20DB0608F}" type="sibTrans" cxnId="{6EAE98E1-0D56-4F8F-BD78-329E1826CE45}">
      <dgm:prSet/>
      <dgm:spPr/>
      <dgm:t>
        <a:bodyPr/>
        <a:lstStyle/>
        <a:p>
          <a:endParaRPr lang="ru-RU"/>
        </a:p>
      </dgm:t>
    </dgm:pt>
    <dgm:pt modelId="{C5A8990E-FA63-4141-9A76-3F0E72CDB4C1}">
      <dgm:prSet phldrT="[Текст]"/>
      <dgm:spPr>
        <a:xfrm>
          <a:off x="2178203" y="-134975"/>
          <a:ext cx="1615760" cy="106068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Інтернет та його сервіси</a:t>
          </a:r>
        </a:p>
      </dgm:t>
    </dgm:pt>
    <dgm:pt modelId="{EDB0CE14-E6E9-48FA-9B10-85AEAE80D274}" type="parTrans" cxnId="{E7B90B48-35DB-463C-A74A-DECD691268B0}">
      <dgm:prSet/>
      <dgm:spPr>
        <a:xfrm rot="15859994">
          <a:off x="2918201" y="1058761"/>
          <a:ext cx="267419" cy="0"/>
        </a:xfr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102907CA-CA7A-4E4D-BE5A-B36553CD9AFA}" type="sibTrans" cxnId="{E7B90B48-35DB-463C-A74A-DECD691268B0}">
      <dgm:prSet/>
      <dgm:spPr/>
      <dgm:t>
        <a:bodyPr/>
        <a:lstStyle/>
        <a:p>
          <a:endParaRPr lang="ru-RU"/>
        </a:p>
      </dgm:t>
    </dgm:pt>
    <dgm:pt modelId="{93B77514-2235-4F8D-9DEB-E41BD3043F5F}">
      <dgm:prSet phldrT="[Текст]"/>
      <dgm:spPr>
        <a:xfrm>
          <a:off x="260534" y="1973602"/>
          <a:ext cx="1760031" cy="962739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Офісне та спеціалізоване програмне забезпечення</a:t>
          </a:r>
        </a:p>
      </dgm:t>
    </dgm:pt>
    <dgm:pt modelId="{C375D7FE-7A07-42CD-B283-02C7C42CEDC1}" type="parTrans" cxnId="{B948F9DA-8D9D-4BA4-A91E-34A55A5FA75E}">
      <dgm:prSet/>
      <dgm:spPr>
        <a:xfrm rot="9531065">
          <a:off x="2015109" y="2085305"/>
          <a:ext cx="162051" cy="0"/>
        </a:xfr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BD4B2E7A-79EC-4F56-B3A3-605E176EF9DB}" type="sibTrans" cxnId="{B948F9DA-8D9D-4BA4-A91E-34A55A5FA75E}">
      <dgm:prSet/>
      <dgm:spPr/>
      <dgm:t>
        <a:bodyPr/>
        <a:lstStyle/>
        <a:p>
          <a:endParaRPr lang="ru-RU"/>
        </a:p>
      </dgm:t>
    </dgm:pt>
    <dgm:pt modelId="{CAEF323E-8C62-4BED-A4B4-F5131FFB79EC}">
      <dgm:prSet phldrT="[Текст]"/>
      <dgm:spPr>
        <a:xfrm>
          <a:off x="212276" y="451247"/>
          <a:ext cx="1760031" cy="962739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Мультимедійні програмні продукти</a:t>
          </a:r>
        </a:p>
      </dgm:t>
    </dgm:pt>
    <dgm:pt modelId="{C6E3CCB7-54E8-416E-8342-8A9F51990016}" type="parTrans" cxnId="{9C583782-C89B-4975-91D6-0B49D363A830}">
      <dgm:prSet/>
      <dgm:spPr>
        <a:xfrm rot="12033770">
          <a:off x="1965523" y="1300142"/>
          <a:ext cx="212963" cy="0"/>
        </a:xfr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8213DE44-6C84-45D7-9B3A-C72D196BAABC}" type="sibTrans" cxnId="{9C583782-C89B-4975-91D6-0B49D363A830}">
      <dgm:prSet/>
      <dgm:spPr/>
      <dgm:t>
        <a:bodyPr/>
        <a:lstStyle/>
        <a:p>
          <a:endParaRPr lang="ru-RU"/>
        </a:p>
      </dgm:t>
    </dgm:pt>
    <dgm:pt modelId="{B37D63E8-ED34-439E-9BCE-FEAECB0988CE}">
      <dgm:prSet/>
      <dgm:spPr>
        <a:xfrm>
          <a:off x="4309815" y="2083820"/>
          <a:ext cx="1760031" cy="962739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Електронні підручники та посібники</a:t>
          </a:r>
        </a:p>
      </dgm:t>
    </dgm:pt>
    <dgm:pt modelId="{866E4496-362F-4246-89D7-8EF4730D093C}" type="parTrans" cxnId="{FC3679E4-D976-41C1-A612-2F73C3DBC6A6}">
      <dgm:prSet/>
      <dgm:spPr>
        <a:xfrm rot="1370239">
          <a:off x="4046922" y="2141493"/>
          <a:ext cx="273617" cy="0"/>
        </a:xfr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77A98658-D61D-48EE-953A-5175C037F0E2}" type="sibTrans" cxnId="{FC3679E4-D976-41C1-A612-2F73C3DBC6A6}">
      <dgm:prSet/>
      <dgm:spPr/>
      <dgm:t>
        <a:bodyPr/>
        <a:lstStyle/>
        <a:p>
          <a:endParaRPr lang="ru-RU"/>
        </a:p>
      </dgm:t>
    </dgm:pt>
    <dgm:pt modelId="{1F3EEB38-B278-49F9-9465-AA7D99579951}">
      <dgm:prSet/>
      <dgm:spPr>
        <a:xfrm>
          <a:off x="4367269" y="367398"/>
          <a:ext cx="1760031" cy="962739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Система дистанційного навчання</a:t>
          </a:r>
        </a:p>
      </dgm:t>
    </dgm:pt>
    <dgm:pt modelId="{43A03286-A36C-4081-B663-0E661CDEDCF8}" type="parTrans" cxnId="{C5218295-267D-4677-9617-D8382E1763B6}">
      <dgm:prSet/>
      <dgm:spPr>
        <a:xfrm rot="20306570">
          <a:off x="4046003" y="1257590"/>
          <a:ext cx="332909" cy="0"/>
        </a:xfr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76F7B545-8784-4BD6-9AF4-B26A568FB95A}" type="sibTrans" cxnId="{C5218295-267D-4677-9617-D8382E1763B6}">
      <dgm:prSet/>
      <dgm:spPr/>
      <dgm:t>
        <a:bodyPr/>
        <a:lstStyle/>
        <a:p>
          <a:endParaRPr lang="ru-RU"/>
        </a:p>
      </dgm:t>
    </dgm:pt>
    <dgm:pt modelId="{5F09FDD0-8F83-466B-BB17-8DD28C325C38}" type="pres">
      <dgm:prSet presAssocID="{1ACB9616-E021-4623-94A1-99B3DB4B325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B6C05C9-ECEE-4F03-B415-BFD72271966B}" type="pres">
      <dgm:prSet presAssocID="{1EC701CC-7D50-41AF-B6C8-E1B4C8FFFEF1}" presName="singleCycle" presStyleCnt="0"/>
      <dgm:spPr/>
    </dgm:pt>
    <dgm:pt modelId="{05D29A53-F85C-49E3-A9CB-85A1D82052B9}" type="pres">
      <dgm:prSet presAssocID="{1EC701CC-7D50-41AF-B6C8-E1B4C8FFFEF1}" presName="singleCenter" presStyleLbl="node1" presStyleIdx="0" presStyleCnt="6" custScaleX="203703" custScaleY="107896">
        <dgm:presLayoutVars>
          <dgm:chMax val="7"/>
          <dgm:chPref val="7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B714A0C-77AF-43B8-8912-49299276410C}" type="pres">
      <dgm:prSet presAssocID="{EDB0CE14-E6E9-48FA-9B10-85AEAE80D274}" presName="Name56" presStyleLbl="parChTrans1D2" presStyleIdx="0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7419" y="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F203A417-1382-40BA-8FEF-B71B535C80EF}" type="pres">
      <dgm:prSet presAssocID="{C5A8990E-FA63-4141-9A76-3F0E72CDB4C1}" presName="text0" presStyleLbl="node1" presStyleIdx="1" presStyleCnt="6" custScaleX="260478" custScaleY="170993" custRadScaleRad="100491" custRadScaleInc="-1574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2274FBD-14E1-4E71-8DED-9DFE581A0CB4}" type="pres">
      <dgm:prSet presAssocID="{43A03286-A36C-4081-B663-0E661CDEDCF8}" presName="Name56" presStyleLbl="parChTrans1D2" presStyleIdx="1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2909" y="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C4755A0E-AA73-47DD-9D98-9478006C47EE}" type="pres">
      <dgm:prSet presAssocID="{1F3EEB38-B278-49F9-9465-AA7D99579951}" presName="text0" presStyleLbl="node1" presStyleIdx="2" presStyleCnt="6" custScaleX="283736" custScaleY="155204" custRadScaleRad="176940" custRadScaleInc="-988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4688ABD-5C96-4F72-9A70-EF253EBA7525}" type="pres">
      <dgm:prSet presAssocID="{866E4496-362F-4246-89D7-8EF4730D093C}" presName="Name56" presStyleLbl="parChTrans1D2" presStyleIdx="2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3617" y="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689129E5-B6C2-442B-B8C8-816C4E424291}" type="pres">
      <dgm:prSet presAssocID="{B37D63E8-ED34-439E-9BCE-FEAECB0988CE}" presName="text0" presStyleLbl="node1" presStyleIdx="3" presStyleCnt="6" custScaleX="283736" custScaleY="155204" custRadScaleRad="173750" custRadScaleInc="-8656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4874AF5-88FD-434B-8F54-FC6C87962908}" type="pres">
      <dgm:prSet presAssocID="{C375D7FE-7A07-42CD-B283-02C7C42CEDC1}" presName="Name56" presStyleLbl="parChTrans1D2" presStyleIdx="3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051" y="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69C24B20-CE12-44A8-941F-1CD83201E5D3}" type="pres">
      <dgm:prSet presAssocID="{93B77514-2235-4F8D-9DEB-E41BD3043F5F}" presName="text0" presStyleLbl="node1" presStyleIdx="4" presStyleCnt="6" custScaleX="283736" custScaleY="155204" custRadScaleRad="163335" custRadScaleInc="9125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CAAD435-CF0F-4590-83CD-D4E5D951D542}" type="pres">
      <dgm:prSet presAssocID="{C6E3CCB7-54E8-416E-8342-8A9F51990016}" presName="Name56" presStyleLbl="parChTrans1D2" presStyleIdx="4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2963" y="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E8535B65-24CD-4CCF-99B4-EE29CF014813}" type="pres">
      <dgm:prSet presAssocID="{CAEF323E-8C62-4BED-A4B4-F5131FFB79EC}" presName="text0" presStyleLbl="node1" presStyleIdx="5" presStyleCnt="6" custScaleX="283736" custScaleY="155204" custRadScaleRad="166677" custRadScaleInc="711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32FC1C3C-4B82-45B8-ADDB-A01C907D303C}" type="presOf" srcId="{1EC701CC-7D50-41AF-B6C8-E1B4C8FFFEF1}" destId="{05D29A53-F85C-49E3-A9CB-85A1D82052B9}" srcOrd="0" destOrd="0" presId="urn:microsoft.com/office/officeart/2008/layout/RadialCluster"/>
    <dgm:cxn modelId="{06022B62-DCA5-4F14-AFF3-2E331AB372E0}" type="presOf" srcId="{EDB0CE14-E6E9-48FA-9B10-85AEAE80D274}" destId="{BB714A0C-77AF-43B8-8912-49299276410C}" srcOrd="0" destOrd="0" presId="urn:microsoft.com/office/officeart/2008/layout/RadialCluster"/>
    <dgm:cxn modelId="{D3D4ABFC-B604-4CC4-ACE0-704A30D3309C}" type="presOf" srcId="{866E4496-362F-4246-89D7-8EF4730D093C}" destId="{24688ABD-5C96-4F72-9A70-EF253EBA7525}" srcOrd="0" destOrd="0" presId="urn:microsoft.com/office/officeart/2008/layout/RadialCluster"/>
    <dgm:cxn modelId="{F6DC0F67-F5E9-41D9-B75F-164A104C3FFC}" type="presOf" srcId="{93B77514-2235-4F8D-9DEB-E41BD3043F5F}" destId="{69C24B20-CE12-44A8-941F-1CD83201E5D3}" srcOrd="0" destOrd="0" presId="urn:microsoft.com/office/officeart/2008/layout/RadialCluster"/>
    <dgm:cxn modelId="{E7B90B48-35DB-463C-A74A-DECD691268B0}" srcId="{1EC701CC-7D50-41AF-B6C8-E1B4C8FFFEF1}" destId="{C5A8990E-FA63-4141-9A76-3F0E72CDB4C1}" srcOrd="0" destOrd="0" parTransId="{EDB0CE14-E6E9-48FA-9B10-85AEAE80D274}" sibTransId="{102907CA-CA7A-4E4D-BE5A-B36553CD9AFA}"/>
    <dgm:cxn modelId="{24CDEC02-BAD2-4EA4-9825-FFAC9EEC4F1A}" type="presOf" srcId="{1F3EEB38-B278-49F9-9465-AA7D99579951}" destId="{C4755A0E-AA73-47DD-9D98-9478006C47EE}" srcOrd="0" destOrd="0" presId="urn:microsoft.com/office/officeart/2008/layout/RadialCluster"/>
    <dgm:cxn modelId="{0A9B9780-AACF-4108-A0C8-DFA8DA36835E}" type="presOf" srcId="{C5A8990E-FA63-4141-9A76-3F0E72CDB4C1}" destId="{F203A417-1382-40BA-8FEF-B71B535C80EF}" srcOrd="0" destOrd="0" presId="urn:microsoft.com/office/officeart/2008/layout/RadialCluster"/>
    <dgm:cxn modelId="{D7116E84-A03F-4DA5-8025-15750FB6B7C3}" type="presOf" srcId="{C375D7FE-7A07-42CD-B283-02C7C42CEDC1}" destId="{24874AF5-88FD-434B-8F54-FC6C87962908}" srcOrd="0" destOrd="0" presId="urn:microsoft.com/office/officeart/2008/layout/RadialCluster"/>
    <dgm:cxn modelId="{A0DD5F5F-985E-4266-A69D-09D4015F0652}" type="presOf" srcId="{43A03286-A36C-4081-B663-0E661CDEDCF8}" destId="{52274FBD-14E1-4E71-8DED-9DFE581A0CB4}" srcOrd="0" destOrd="0" presId="urn:microsoft.com/office/officeart/2008/layout/RadialCluster"/>
    <dgm:cxn modelId="{79B0FA3C-2EEA-481F-AFCF-50073A502AC1}" type="presOf" srcId="{1ACB9616-E021-4623-94A1-99B3DB4B325C}" destId="{5F09FDD0-8F83-466B-BB17-8DD28C325C38}" srcOrd="0" destOrd="0" presId="urn:microsoft.com/office/officeart/2008/layout/RadialCluster"/>
    <dgm:cxn modelId="{9C583782-C89B-4975-91D6-0B49D363A830}" srcId="{1EC701CC-7D50-41AF-B6C8-E1B4C8FFFEF1}" destId="{CAEF323E-8C62-4BED-A4B4-F5131FFB79EC}" srcOrd="4" destOrd="0" parTransId="{C6E3CCB7-54E8-416E-8342-8A9F51990016}" sibTransId="{8213DE44-6C84-45D7-9B3A-C72D196BAABC}"/>
    <dgm:cxn modelId="{84F53450-F575-4293-8E7E-16852546B56E}" type="presOf" srcId="{CAEF323E-8C62-4BED-A4B4-F5131FFB79EC}" destId="{E8535B65-24CD-4CCF-99B4-EE29CF014813}" srcOrd="0" destOrd="0" presId="urn:microsoft.com/office/officeart/2008/layout/RadialCluster"/>
    <dgm:cxn modelId="{4FBA303A-C9D0-4C30-9DEA-95D98FDDC9FE}" type="presOf" srcId="{B37D63E8-ED34-439E-9BCE-FEAECB0988CE}" destId="{689129E5-B6C2-442B-B8C8-816C4E424291}" srcOrd="0" destOrd="0" presId="urn:microsoft.com/office/officeart/2008/layout/RadialCluster"/>
    <dgm:cxn modelId="{1CB948B0-0768-40D3-A3B3-81BF903A353F}" type="presOf" srcId="{C6E3CCB7-54E8-416E-8342-8A9F51990016}" destId="{CCAAD435-CF0F-4590-83CD-D4E5D951D542}" srcOrd="0" destOrd="0" presId="urn:microsoft.com/office/officeart/2008/layout/RadialCluster"/>
    <dgm:cxn modelId="{B948F9DA-8D9D-4BA4-A91E-34A55A5FA75E}" srcId="{1EC701CC-7D50-41AF-B6C8-E1B4C8FFFEF1}" destId="{93B77514-2235-4F8D-9DEB-E41BD3043F5F}" srcOrd="3" destOrd="0" parTransId="{C375D7FE-7A07-42CD-B283-02C7C42CEDC1}" sibTransId="{BD4B2E7A-79EC-4F56-B3A3-605E176EF9DB}"/>
    <dgm:cxn modelId="{FC3679E4-D976-41C1-A612-2F73C3DBC6A6}" srcId="{1EC701CC-7D50-41AF-B6C8-E1B4C8FFFEF1}" destId="{B37D63E8-ED34-439E-9BCE-FEAECB0988CE}" srcOrd="2" destOrd="0" parTransId="{866E4496-362F-4246-89D7-8EF4730D093C}" sibTransId="{77A98658-D61D-48EE-953A-5175C037F0E2}"/>
    <dgm:cxn modelId="{C5218295-267D-4677-9617-D8382E1763B6}" srcId="{1EC701CC-7D50-41AF-B6C8-E1B4C8FFFEF1}" destId="{1F3EEB38-B278-49F9-9465-AA7D99579951}" srcOrd="1" destOrd="0" parTransId="{43A03286-A36C-4081-B663-0E661CDEDCF8}" sibTransId="{76F7B545-8784-4BD6-9AF4-B26A568FB95A}"/>
    <dgm:cxn modelId="{6EAE98E1-0D56-4F8F-BD78-329E1826CE45}" srcId="{1ACB9616-E021-4623-94A1-99B3DB4B325C}" destId="{1EC701CC-7D50-41AF-B6C8-E1B4C8FFFEF1}" srcOrd="0" destOrd="0" parTransId="{B2AECD33-294F-4D57-A03C-36DBFBD1D37A}" sibTransId="{A5BEC2F0-5D2C-431D-8DAE-F7F20DB0608F}"/>
    <dgm:cxn modelId="{518900D5-9A69-4CEA-9904-9CA0F9CD3670}" type="presParOf" srcId="{5F09FDD0-8F83-466B-BB17-8DD28C325C38}" destId="{3B6C05C9-ECEE-4F03-B415-BFD72271966B}" srcOrd="0" destOrd="0" presId="urn:microsoft.com/office/officeart/2008/layout/RadialCluster"/>
    <dgm:cxn modelId="{DC95547E-38D5-42F8-953D-9243163D6B35}" type="presParOf" srcId="{3B6C05C9-ECEE-4F03-B415-BFD72271966B}" destId="{05D29A53-F85C-49E3-A9CB-85A1D82052B9}" srcOrd="0" destOrd="0" presId="urn:microsoft.com/office/officeart/2008/layout/RadialCluster"/>
    <dgm:cxn modelId="{9F0B7F5A-EFB7-4DA8-8B10-27D3EFC252D4}" type="presParOf" srcId="{3B6C05C9-ECEE-4F03-B415-BFD72271966B}" destId="{BB714A0C-77AF-43B8-8912-49299276410C}" srcOrd="1" destOrd="0" presId="urn:microsoft.com/office/officeart/2008/layout/RadialCluster"/>
    <dgm:cxn modelId="{37ECBE2A-6CB2-454E-854C-0A7657ACFED0}" type="presParOf" srcId="{3B6C05C9-ECEE-4F03-B415-BFD72271966B}" destId="{F203A417-1382-40BA-8FEF-B71B535C80EF}" srcOrd="2" destOrd="0" presId="urn:microsoft.com/office/officeart/2008/layout/RadialCluster"/>
    <dgm:cxn modelId="{B7942E7D-780E-4771-8844-D6D14AB3AC23}" type="presParOf" srcId="{3B6C05C9-ECEE-4F03-B415-BFD72271966B}" destId="{52274FBD-14E1-4E71-8DED-9DFE581A0CB4}" srcOrd="3" destOrd="0" presId="urn:microsoft.com/office/officeart/2008/layout/RadialCluster"/>
    <dgm:cxn modelId="{D2BA7E94-5910-405D-B910-25249F285BCC}" type="presParOf" srcId="{3B6C05C9-ECEE-4F03-B415-BFD72271966B}" destId="{C4755A0E-AA73-47DD-9D98-9478006C47EE}" srcOrd="4" destOrd="0" presId="urn:microsoft.com/office/officeart/2008/layout/RadialCluster"/>
    <dgm:cxn modelId="{07E03B25-2F30-444C-AE8B-5C635A63D4BB}" type="presParOf" srcId="{3B6C05C9-ECEE-4F03-B415-BFD72271966B}" destId="{24688ABD-5C96-4F72-9A70-EF253EBA7525}" srcOrd="5" destOrd="0" presId="urn:microsoft.com/office/officeart/2008/layout/RadialCluster"/>
    <dgm:cxn modelId="{EB5893C7-B4C8-45C6-9C02-D76FDBB41B99}" type="presParOf" srcId="{3B6C05C9-ECEE-4F03-B415-BFD72271966B}" destId="{689129E5-B6C2-442B-B8C8-816C4E424291}" srcOrd="6" destOrd="0" presId="urn:microsoft.com/office/officeart/2008/layout/RadialCluster"/>
    <dgm:cxn modelId="{5E75760C-34CA-4E39-A36D-1AA629D79A71}" type="presParOf" srcId="{3B6C05C9-ECEE-4F03-B415-BFD72271966B}" destId="{24874AF5-88FD-434B-8F54-FC6C87962908}" srcOrd="7" destOrd="0" presId="urn:microsoft.com/office/officeart/2008/layout/RadialCluster"/>
    <dgm:cxn modelId="{ADE5BF04-4754-4624-88DF-EDCB2D903735}" type="presParOf" srcId="{3B6C05C9-ECEE-4F03-B415-BFD72271966B}" destId="{69C24B20-CE12-44A8-941F-1CD83201E5D3}" srcOrd="8" destOrd="0" presId="urn:microsoft.com/office/officeart/2008/layout/RadialCluster"/>
    <dgm:cxn modelId="{F4E71A0B-5742-4161-8CC8-A52679C6A74B}" type="presParOf" srcId="{3B6C05C9-ECEE-4F03-B415-BFD72271966B}" destId="{CCAAD435-CF0F-4590-83CD-D4E5D951D542}" srcOrd="9" destOrd="0" presId="urn:microsoft.com/office/officeart/2008/layout/RadialCluster"/>
    <dgm:cxn modelId="{CFCDC6D3-0E1C-4FE3-951D-6AE66B16549B}" type="presParOf" srcId="{3B6C05C9-ECEE-4F03-B415-BFD72271966B}" destId="{E8535B65-24CD-4CCF-99B4-EE29CF014813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D29A53-F85C-49E3-A9CB-85A1D82052B9}">
      <dsp:nvSpPr>
        <dsp:cNvPr id="0" name=""/>
        <dsp:cNvSpPr/>
      </dsp:nvSpPr>
      <dsp:spPr>
        <a:xfrm>
          <a:off x="2335002" y="1264037"/>
          <a:ext cx="2000225" cy="1059465"/>
        </a:xfrm>
        <a:prstGeom prst="roundRect">
          <a:avLst/>
        </a:prstGeom>
        <a:solidFill>
          <a:srgbClr val="ED7D31">
            <a:lumMod val="7500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ІКТ</a:t>
          </a:r>
          <a:endParaRPr lang="ru-RU" sz="36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86721" y="1315756"/>
        <a:ext cx="1896787" cy="956027"/>
      </dsp:txXfrm>
    </dsp:sp>
    <dsp:sp modelId="{BB714A0C-77AF-43B8-8912-49299276410C}">
      <dsp:nvSpPr>
        <dsp:cNvPr id="0" name=""/>
        <dsp:cNvSpPr/>
      </dsp:nvSpPr>
      <dsp:spPr>
        <a:xfrm rot="15859994">
          <a:off x="3126735" y="1122918"/>
          <a:ext cx="28362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7419" y="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03A417-1382-40BA-8FEF-B71B535C80EF}">
      <dsp:nvSpPr>
        <dsp:cNvPr id="0" name=""/>
        <dsp:cNvSpPr/>
      </dsp:nvSpPr>
      <dsp:spPr>
        <a:xfrm>
          <a:off x="2341896" y="-143154"/>
          <a:ext cx="1713670" cy="1124953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Інтернет та його сервіси</a:t>
          </a:r>
        </a:p>
      </dsp:txBody>
      <dsp:txXfrm>
        <a:off x="2396812" y="-88238"/>
        <a:ext cx="1603838" cy="1015121"/>
      </dsp:txXfrm>
    </dsp:sp>
    <dsp:sp modelId="{52274FBD-14E1-4E71-8DED-9DFE581A0CB4}">
      <dsp:nvSpPr>
        <dsp:cNvPr id="0" name=""/>
        <dsp:cNvSpPr/>
      </dsp:nvSpPr>
      <dsp:spPr>
        <a:xfrm rot="20306570">
          <a:off x="4322878" y="1333796"/>
          <a:ext cx="35308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2909" y="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755A0E-AA73-47DD-9D98-9478006C47EE}">
      <dsp:nvSpPr>
        <dsp:cNvPr id="0" name=""/>
        <dsp:cNvSpPr/>
      </dsp:nvSpPr>
      <dsp:spPr>
        <a:xfrm>
          <a:off x="4663612" y="389661"/>
          <a:ext cx="1866683" cy="1021078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Система дистанційного навчання</a:t>
          </a:r>
        </a:p>
      </dsp:txBody>
      <dsp:txXfrm>
        <a:off x="4713457" y="439506"/>
        <a:ext cx="1766993" cy="921388"/>
      </dsp:txXfrm>
    </dsp:sp>
    <dsp:sp modelId="{24688ABD-5C96-4F72-9A70-EF253EBA7525}">
      <dsp:nvSpPr>
        <dsp:cNvPr id="0" name=""/>
        <dsp:cNvSpPr/>
      </dsp:nvSpPr>
      <dsp:spPr>
        <a:xfrm rot="1370239">
          <a:off x="4323853" y="2271260"/>
          <a:ext cx="29019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3617" y="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9129E5-B6C2-442B-B8C8-816C4E424291}">
      <dsp:nvSpPr>
        <dsp:cNvPr id="0" name=""/>
        <dsp:cNvSpPr/>
      </dsp:nvSpPr>
      <dsp:spPr>
        <a:xfrm>
          <a:off x="4602676" y="2210093"/>
          <a:ext cx="1866683" cy="1021078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Електронні підручники та посібники</a:t>
          </a:r>
        </a:p>
      </dsp:txBody>
      <dsp:txXfrm>
        <a:off x="4652521" y="2259938"/>
        <a:ext cx="1766993" cy="921388"/>
      </dsp:txXfrm>
    </dsp:sp>
    <dsp:sp modelId="{24874AF5-88FD-434B-8F54-FC6C87962908}">
      <dsp:nvSpPr>
        <dsp:cNvPr id="0" name=""/>
        <dsp:cNvSpPr/>
      </dsp:nvSpPr>
      <dsp:spPr>
        <a:xfrm rot="9531065">
          <a:off x="2168919" y="2211668"/>
          <a:ext cx="1718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051" y="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C24B20-CE12-44A8-941F-1CD83201E5D3}">
      <dsp:nvSpPr>
        <dsp:cNvPr id="0" name=""/>
        <dsp:cNvSpPr/>
      </dsp:nvSpPr>
      <dsp:spPr>
        <a:xfrm>
          <a:off x="308023" y="2093196"/>
          <a:ext cx="1866683" cy="1021078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Офісне та спеціалізоване програмне забезпечення</a:t>
          </a:r>
        </a:p>
      </dsp:txBody>
      <dsp:txXfrm>
        <a:off x="357868" y="2143041"/>
        <a:ext cx="1766993" cy="921388"/>
      </dsp:txXfrm>
    </dsp:sp>
    <dsp:sp modelId="{CCAAD435-CF0F-4590-83CD-D4E5D951D542}">
      <dsp:nvSpPr>
        <dsp:cNvPr id="0" name=""/>
        <dsp:cNvSpPr/>
      </dsp:nvSpPr>
      <dsp:spPr>
        <a:xfrm rot="12033770">
          <a:off x="2116329" y="1378926"/>
          <a:ext cx="22586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2963" y="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535B65-24CD-4CCF-99B4-EE29CF014813}">
      <dsp:nvSpPr>
        <dsp:cNvPr id="0" name=""/>
        <dsp:cNvSpPr/>
      </dsp:nvSpPr>
      <dsp:spPr>
        <a:xfrm>
          <a:off x="256840" y="478591"/>
          <a:ext cx="1866683" cy="1021078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Мультимедійні програмні продукти</a:t>
          </a:r>
        </a:p>
      </dsp:txBody>
      <dsp:txXfrm>
        <a:off x="306685" y="528436"/>
        <a:ext cx="1766993" cy="9213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6016" y="2235626"/>
            <a:ext cx="67699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tima" pitchFamily="2" charset="0"/>
              </a:rPr>
              <a:t>Майстер-клас</a:t>
            </a:r>
            <a:endParaRPr lang="ru-RU" sz="4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tima" pitchFamily="2" charset="0"/>
            </a:endParaRPr>
          </a:p>
          <a:p>
            <a:r>
              <a:rPr lang="ru-RU" sz="4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tima" pitchFamily="2" charset="0"/>
              </a:rPr>
              <a:t>«</a:t>
            </a:r>
            <a:r>
              <a:rPr lang="ru-RU" sz="4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tima" pitchFamily="2" charset="0"/>
              </a:rPr>
              <a:t>Цифрові</a:t>
            </a:r>
            <a:r>
              <a:rPr lang="ru-RU" sz="4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tima" pitchFamily="2" charset="0"/>
              </a:rPr>
              <a:t> </a:t>
            </a:r>
            <a:r>
              <a:rPr lang="ru-RU" sz="4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tima" pitchFamily="2" charset="0"/>
              </a:rPr>
              <a:t>технології</a:t>
            </a:r>
            <a:r>
              <a:rPr lang="ru-RU" sz="4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tima" pitchFamily="2" charset="0"/>
              </a:rPr>
              <a:t> в </a:t>
            </a:r>
            <a:r>
              <a:rPr lang="ru-RU" sz="4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tima" pitchFamily="2" charset="0"/>
              </a:rPr>
              <a:t>освітньому</a:t>
            </a:r>
            <a:r>
              <a:rPr lang="ru-RU" sz="4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tima" pitchFamily="2" charset="0"/>
              </a:rPr>
              <a:t> </a:t>
            </a:r>
            <a:r>
              <a:rPr lang="ru-RU" sz="4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tima" pitchFamily="2" charset="0"/>
              </a:rPr>
              <a:t>процесі</a:t>
            </a:r>
            <a:r>
              <a:rPr lang="ru-RU" sz="4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tima" pitchFamily="2" charset="0"/>
              </a:rPr>
              <a:t> з </a:t>
            </a:r>
            <a:r>
              <a:rPr lang="ru-RU" sz="4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tima" pitchFamily="2" charset="0"/>
              </a:rPr>
              <a:t>фізики</a:t>
            </a:r>
            <a:r>
              <a:rPr lang="ru-RU" sz="4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tima" pitchFamily="2" charset="0"/>
              </a:rPr>
              <a:t> та </a:t>
            </a:r>
            <a:r>
              <a:rPr lang="ru-RU" sz="4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tima" pitchFamily="2" charset="0"/>
              </a:rPr>
              <a:t>астрономії</a:t>
            </a:r>
            <a:r>
              <a:rPr lang="ru-RU" sz="4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tima" pitchFamily="2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24777" y="243781"/>
            <a:ext cx="69792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err="1">
                <a:solidFill>
                  <a:schemeClr val="bg1"/>
                </a:solidFill>
              </a:rPr>
              <a:t>Сервіс</a:t>
            </a:r>
            <a:r>
              <a:rPr lang="ru-RU" sz="6000" b="1" dirty="0">
                <a:solidFill>
                  <a:schemeClr val="bg1"/>
                </a:solidFill>
              </a:rPr>
              <a:t> </a:t>
            </a:r>
            <a:r>
              <a:rPr lang="en-US" sz="6000" b="1" dirty="0">
                <a:solidFill>
                  <a:schemeClr val="bg1"/>
                </a:solidFill>
              </a:rPr>
              <a:t>LearningApps </a:t>
            </a:r>
            <a:endParaRPr lang="ru-RU" sz="6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52" y="137942"/>
            <a:ext cx="1596026" cy="15960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1500" y="1674674"/>
            <a:ext cx="7558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smtClean="0"/>
              <a:t>Конструктор </a:t>
            </a:r>
            <a:r>
              <a:rPr lang="uk-UA" sz="2400" dirty="0" err="1" smtClean="0"/>
              <a:t>LearningАpps</a:t>
            </a:r>
            <a:r>
              <a:rPr lang="uk-UA" sz="2400" dirty="0" smtClean="0"/>
              <a:t> призначений для розробки та зберігання інтерактивних завдань з різних предметних дисциплін.</a:t>
            </a:r>
            <a:endParaRPr lang="uk-UA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79007" y="2791421"/>
            <a:ext cx="51577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smtClean="0"/>
              <a:t>Доступна велика база завдань, розроблених учителями з різних країн для усіх предметів шкільної програми. </a:t>
            </a:r>
            <a:endParaRPr lang="uk-UA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159" y="4134714"/>
            <a:ext cx="3581635" cy="26862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84" y="2875003"/>
            <a:ext cx="3208134" cy="21894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4295" y="4754366"/>
            <a:ext cx="2701652" cy="203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137905" cy="6858000"/>
          </a:xfrm>
          <a:prstGeom prst="rect">
            <a:avLst/>
          </a:prstGeom>
        </p:spPr>
      </p:pic>
      <p:sp>
        <p:nvSpPr>
          <p:cNvPr id="22529" name="Rectangle 2"/>
          <p:cNvSpPr>
            <a:spLocks noGrp="1"/>
          </p:cNvSpPr>
          <p:nvPr>
            <p:ph type="title"/>
          </p:nvPr>
        </p:nvSpPr>
        <p:spPr>
          <a:xfrm>
            <a:off x="2980532" y="1735138"/>
            <a:ext cx="5911184" cy="1143000"/>
          </a:xfrm>
        </p:spPr>
        <p:txBody>
          <a:bodyPr>
            <a:noAutofit/>
          </a:bodyPr>
          <a:lstStyle/>
          <a:p>
            <a:r>
              <a:rPr lang="uk-UA" altLang="ko-KR" sz="4000" b="1" u="sng" dirty="0" smtClean="0">
                <a:latin typeface="Arial Black" panose="020B0A04020102020204" pitchFamily="34" charset="0"/>
              </a:rPr>
              <a:t>Серві</a:t>
            </a:r>
            <a:r>
              <a:rPr lang="uk-UA" altLang="ko-KR" sz="4000" b="1" u="sng" dirty="0" smtClean="0">
                <a:latin typeface="Arial Black" panose="020B0A04020102020204" pitchFamily="34" charset="0"/>
                <a:cs typeface="Arial" charset="0"/>
              </a:rPr>
              <a:t>с Rebus1.com</a:t>
            </a:r>
            <a:r>
              <a:rPr lang="uk-UA" altLang="ko-KR" sz="4000" dirty="0" smtClean="0">
                <a:latin typeface="Arial Black" panose="020B0A04020102020204" pitchFamily="34" charset="0"/>
              </a:rPr>
              <a:t> </a:t>
            </a:r>
            <a:endParaRPr lang="ru-RU" sz="4000" dirty="0" smtClean="0">
              <a:latin typeface="Arial Black" panose="020B0A04020102020204" pitchFamily="34" charset="0"/>
            </a:endParaRPr>
          </a:p>
        </p:txBody>
      </p:sp>
      <p:pic>
        <p:nvPicPr>
          <p:cNvPr id="22531" name="Picture 4" descr="загружен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787527"/>
            <a:ext cx="22209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5"/>
          <p:cNvSpPr>
            <a:spLocks/>
          </p:cNvSpPr>
          <p:nvPr/>
        </p:nvSpPr>
        <p:spPr bwMode="auto">
          <a:xfrm>
            <a:off x="6095" y="4613276"/>
            <a:ext cx="499770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altLang="ko-KR" sz="4000" b="1" u="sng" dirty="0">
                <a:latin typeface="Arial Black" panose="020B0A04020102020204" pitchFamily="34" charset="0"/>
              </a:rPr>
              <a:t>Сервіс </a:t>
            </a:r>
            <a:r>
              <a:rPr lang="uk-UA" altLang="ko-KR" sz="4000" b="1" u="sng" dirty="0" err="1">
                <a:latin typeface="Arial Black" panose="020B0A04020102020204" pitchFamily="34" charset="0"/>
              </a:rPr>
              <a:t>Biouroki</a:t>
            </a:r>
            <a:r>
              <a:rPr lang="en-US" altLang="ko-KR" sz="4000" dirty="0">
                <a:latin typeface="Arial Black" panose="020B0A04020102020204" pitchFamily="34" charset="0"/>
                <a:ea typeface="굴림" pitchFamily="34" charset="-127"/>
              </a:rPr>
              <a:t> 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pic>
        <p:nvPicPr>
          <p:cNvPr id="22534" name="Picture 7" descr="Безымянны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7478" y="3810001"/>
            <a:ext cx="3424238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733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137905" cy="6858000"/>
          </a:xfrm>
          <a:prstGeom prst="rect">
            <a:avLst/>
          </a:prstGeom>
        </p:spPr>
      </p:pic>
      <p:sp>
        <p:nvSpPr>
          <p:cNvPr id="23553" name="Rectangle 2"/>
          <p:cNvSpPr>
            <a:spLocks noGrp="1"/>
          </p:cNvSpPr>
          <p:nvPr>
            <p:ph type="title"/>
          </p:nvPr>
        </p:nvSpPr>
        <p:spPr>
          <a:xfrm>
            <a:off x="2343022" y="173038"/>
            <a:ext cx="4464050" cy="1143000"/>
          </a:xfrm>
        </p:spPr>
        <p:txBody>
          <a:bodyPr/>
          <a:lstStyle/>
          <a:p>
            <a:r>
              <a:rPr lang="uk-UA" altLang="ko-KR" dirty="0" smtClean="0"/>
              <a:t> </a:t>
            </a:r>
            <a:r>
              <a:rPr lang="uk-UA" altLang="ko-KR" sz="5400" b="1" dirty="0" smtClean="0">
                <a:solidFill>
                  <a:schemeClr val="bg1"/>
                </a:solidFill>
                <a:latin typeface="+mn-lt"/>
              </a:rPr>
              <a:t>Серві</a:t>
            </a:r>
            <a:r>
              <a:rPr lang="uk-UA" altLang="ko-KR" sz="5400" b="1" dirty="0" smtClean="0">
                <a:solidFill>
                  <a:schemeClr val="bg1"/>
                </a:solidFill>
                <a:latin typeface="+mn-lt"/>
                <a:cs typeface="Arial" charset="0"/>
              </a:rPr>
              <a:t>с </a:t>
            </a:r>
            <a:r>
              <a:rPr lang="uk-UA" altLang="ko-KR" sz="5400" b="1" dirty="0" err="1" smtClean="0">
                <a:solidFill>
                  <a:schemeClr val="bg1"/>
                </a:solidFill>
                <a:latin typeface="+mn-lt"/>
                <a:cs typeface="Arial" charset="0"/>
              </a:rPr>
              <a:t>Padlet</a:t>
            </a:r>
            <a:r>
              <a:rPr lang="uk-UA" altLang="ko-KR" sz="5400" dirty="0" smtClean="0">
                <a:latin typeface="+mn-lt"/>
              </a:rPr>
              <a:t> </a:t>
            </a:r>
            <a:endParaRPr lang="ru-RU" sz="5400" dirty="0" smtClean="0">
              <a:latin typeface="+mn-lt"/>
            </a:endParaRPr>
          </a:p>
        </p:txBody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>
          <a:xfrm>
            <a:off x="354013" y="1552577"/>
            <a:ext cx="8253284" cy="4525962"/>
          </a:xfrm>
        </p:spPr>
        <p:txBody>
          <a:bodyPr/>
          <a:lstStyle/>
          <a:p>
            <a:pPr marL="0" indent="0" algn="just">
              <a:buNone/>
            </a:pPr>
            <a:r>
              <a:rPr lang="uk-UA" altLang="ko-KR" dirty="0" smtClean="0"/>
              <a:t>Створення   дошки, документів і </a:t>
            </a:r>
            <a:r>
              <a:rPr lang="uk-UA" altLang="ko-KR" dirty="0" err="1" smtClean="0"/>
              <a:t>вебсторінки</a:t>
            </a:r>
            <a:r>
              <a:rPr lang="uk-UA" altLang="ko-KR" dirty="0" smtClean="0"/>
              <a:t>, які легко читати.</a:t>
            </a:r>
            <a:r>
              <a:rPr lang="ru-RU" altLang="ko-KR" dirty="0" smtClean="0"/>
              <a:t> </a:t>
            </a:r>
          </a:p>
          <a:p>
            <a:pPr marL="0" indent="0" algn="just">
              <a:buNone/>
            </a:pPr>
            <a:r>
              <a:rPr lang="uk-UA" altLang="ko-KR" dirty="0" smtClean="0"/>
              <a:t>Зручний, легкий інструмент для організації спільної роботи учасників освітнього процесу з різним контентом у визначеному віртуальному просторі.</a:t>
            </a:r>
            <a:r>
              <a:rPr lang="ru-RU" altLang="ko-KR" dirty="0" smtClean="0"/>
              <a:t> </a:t>
            </a:r>
          </a:p>
          <a:p>
            <a:endParaRPr lang="ru-RU" dirty="0" smtClean="0"/>
          </a:p>
        </p:txBody>
      </p:sp>
      <p:pic>
        <p:nvPicPr>
          <p:cNvPr id="23555" name="Picture 4" descr="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8924" y="3897149"/>
            <a:ext cx="4523043" cy="2775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 descr="padlet_hi_res"/>
          <p:cNvPicPr>
            <a:picLocks noChangeAspect="1" noChangeArrowheads="1"/>
          </p:cNvPicPr>
          <p:nvPr/>
        </p:nvPicPr>
        <p:blipFill>
          <a:blip r:embed="rId4" cstate="print"/>
          <a:srcRect l="25568" t="18100" r="22568" b="11404"/>
          <a:stretch>
            <a:fillRect/>
          </a:stretch>
        </p:blipFill>
        <p:spPr bwMode="auto">
          <a:xfrm>
            <a:off x="6706326" y="4645026"/>
            <a:ext cx="1900971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023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905" cy="6858000"/>
          </a:xfrm>
          <a:prstGeom prst="rect">
            <a:avLst/>
          </a:prstGeom>
        </p:spPr>
      </p:pic>
      <p:sp>
        <p:nvSpPr>
          <p:cNvPr id="23553" name="Rectangle 2"/>
          <p:cNvSpPr>
            <a:spLocks noGrp="1"/>
          </p:cNvSpPr>
          <p:nvPr>
            <p:ph type="title"/>
          </p:nvPr>
        </p:nvSpPr>
        <p:spPr>
          <a:xfrm>
            <a:off x="2343022" y="173038"/>
            <a:ext cx="4464050" cy="1143000"/>
          </a:xfrm>
        </p:spPr>
        <p:txBody>
          <a:bodyPr/>
          <a:lstStyle/>
          <a:p>
            <a:r>
              <a:rPr lang="en-US" altLang="ko-KR" sz="5400" b="1" dirty="0">
                <a:solidFill>
                  <a:schemeClr val="bg1"/>
                </a:solidFill>
                <a:latin typeface="+mn-lt"/>
              </a:rPr>
              <a:t>	</a:t>
            </a:r>
            <a:r>
              <a:rPr lang="en-US" altLang="ko-KR" sz="5400" b="1" dirty="0" err="1" smtClean="0">
                <a:solidFill>
                  <a:schemeClr val="bg1"/>
                </a:solidFill>
                <a:latin typeface="+mn-lt"/>
              </a:rPr>
              <a:t>Tiki</a:t>
            </a:r>
            <a:r>
              <a:rPr lang="en-US" altLang="ko-KR" sz="5400" b="1" dirty="0" smtClean="0">
                <a:solidFill>
                  <a:schemeClr val="bg1"/>
                </a:solidFill>
                <a:latin typeface="+mn-lt"/>
              </a:rPr>
              <a:t>-Toki</a:t>
            </a:r>
            <a:endParaRPr lang="ru-RU" sz="5400" dirty="0" smtClean="0">
              <a:latin typeface="+mn-lt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329" t="28311" r="17493" b="13571"/>
          <a:stretch/>
        </p:blipFill>
        <p:spPr>
          <a:xfrm>
            <a:off x="371475" y="3843337"/>
            <a:ext cx="3143250" cy="25288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7218" y="1550774"/>
            <a:ext cx="71866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Інструмент для створення інтерактивних стрічок часу. </a:t>
            </a:r>
            <a:endParaRPr lang="uk-UA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85353" y="4276784"/>
            <a:ext cx="46434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Події можна доповнювати зображеннями або відео.</a:t>
            </a:r>
            <a:endParaRPr lang="uk-UA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57450" y="2327723"/>
            <a:ext cx="5957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Можливість </a:t>
            </a:r>
            <a:r>
              <a:rPr lang="uk-UA" sz="2400" dirty="0" smtClean="0"/>
              <a:t>створення </a:t>
            </a:r>
            <a:r>
              <a:rPr lang="uk-UA" sz="2400" dirty="0" smtClean="0"/>
              <a:t>3D-стрічок</a:t>
            </a:r>
            <a:r>
              <a:rPr lang="uk-UA" sz="2400" dirty="0" smtClean="0"/>
              <a:t>, коли послідовність подій можна переглядати, рухаючись вглиб екрану.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53930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214313"/>
            <a:ext cx="9137905" cy="6858000"/>
          </a:xfrm>
          <a:prstGeom prst="rect">
            <a:avLst/>
          </a:prstGeom>
        </p:spPr>
      </p:pic>
      <p:pic>
        <p:nvPicPr>
          <p:cNvPr id="12290" name="Picture 5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94" y="3689177"/>
            <a:ext cx="3814229" cy="316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7504" y="172407"/>
            <a:ext cx="8845978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charset="0"/>
              </a:rPr>
              <a:t>Контрольно-діагностична 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Arial" charset="0"/>
            </a:endParaRPr>
          </a:p>
          <a:p>
            <a:pPr algn="ctr">
              <a:defRPr/>
            </a:pPr>
            <a:r>
              <a:rPr lang="uk-UA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charset="0"/>
              </a:rPr>
              <a:t>система 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charset="0"/>
              </a:rPr>
              <a:t>TEST-W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107504" y="1735098"/>
            <a:ext cx="757917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sz="2400" dirty="0">
                <a:solidFill>
                  <a:schemeClr val="tx2">
                    <a:lumMod val="50000"/>
                  </a:schemeClr>
                </a:solidFill>
              </a:rPr>
              <a:t>У склад пакету входять:</a:t>
            </a:r>
          </a:p>
          <a:p>
            <a:pPr marL="363538" indent="-269875" eaLnBrk="1" hangingPunct="1">
              <a:buFont typeface="Wingdings" panose="05000000000000000000" pitchFamily="2" charset="2"/>
              <a:buChar char="v"/>
            </a:pPr>
            <a:r>
              <a:rPr lang="uk-UA" sz="2400" dirty="0">
                <a:solidFill>
                  <a:schemeClr val="tx2">
                    <a:lumMod val="50000"/>
                  </a:schemeClr>
                </a:solidFill>
              </a:rPr>
              <a:t> діагностуюча </a:t>
            </a: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</a:rPr>
              <a:t>оболонка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Test-W</a:t>
            </a:r>
            <a:r>
              <a:rPr lang="uk-UA" sz="2400" dirty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marL="363538" indent="-269875" eaLnBrk="1" hangingPunct="1">
              <a:buFont typeface="Wingdings" panose="05000000000000000000" pitchFamily="2" charset="2"/>
              <a:buChar char="v"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</a:rPr>
              <a:t>редактор </a:t>
            </a:r>
            <a:r>
              <a:rPr lang="uk-UA" sz="2400" dirty="0">
                <a:solidFill>
                  <a:schemeClr val="tx2">
                    <a:lumMod val="50000"/>
                  </a:schemeClr>
                </a:solidFill>
              </a:rPr>
              <a:t>тестів;</a:t>
            </a:r>
          </a:p>
          <a:p>
            <a:pPr marL="363538" indent="-269875" eaLnBrk="1" hangingPunct="1">
              <a:buFont typeface="Wingdings" panose="05000000000000000000" pitchFamily="2" charset="2"/>
              <a:buChar char="v"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</a:rPr>
              <a:t>конвертер</a:t>
            </a:r>
            <a:r>
              <a:rPr lang="uk-UA" sz="2400" dirty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marL="363538" indent="-269875" eaLnBrk="1" hangingPunct="1">
              <a:buFont typeface="Wingdings" panose="05000000000000000000" pitchFamily="2" charset="2"/>
              <a:buChar char="v"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</a:rPr>
              <a:t>папки </a:t>
            </a:r>
            <a:r>
              <a:rPr lang="uk-UA" sz="2400" dirty="0">
                <a:solidFill>
                  <a:schemeClr val="tx2">
                    <a:lumMod val="50000"/>
                  </a:schemeClr>
                </a:solidFill>
              </a:rPr>
              <a:t>для створення тестів по окремих </a:t>
            </a: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</a:rPr>
              <a:t>темах.</a:t>
            </a:r>
            <a:endParaRPr lang="uk-UA" sz="2400" dirty="0">
              <a:solidFill>
                <a:schemeClr val="tx2">
                  <a:lumMod val="50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7807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905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8" y="1199285"/>
            <a:ext cx="4338312" cy="32512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563" y="1199285"/>
            <a:ext cx="4308132" cy="32512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749" y="3247226"/>
            <a:ext cx="5120925" cy="361077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25423" y="313640"/>
            <a:ext cx="17420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Excel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48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" y="0"/>
            <a:ext cx="9137905" cy="6858000"/>
          </a:xfrm>
          <a:prstGeom prst="rect">
            <a:avLst/>
          </a:prstGeom>
        </p:spPr>
      </p:pic>
      <p:sp>
        <p:nvSpPr>
          <p:cNvPr id="2057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271562"/>
            <a:ext cx="8229600" cy="642938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Бібліотека електронних </a:t>
            </a:r>
            <a:r>
              <a:rPr lang="uk-UA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наочностей</a:t>
            </a:r>
            <a:endParaRPr lang="en-US" sz="4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3315" name="Picture 13" descr="Картинки по запросу бібліотека електронних наочностей з фізи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" t="20160" r="9280" b="4240"/>
          <a:stretch>
            <a:fillRect/>
          </a:stretch>
        </p:blipFill>
        <p:spPr bwMode="auto">
          <a:xfrm>
            <a:off x="80105" y="987425"/>
            <a:ext cx="448627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5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674318"/>
            <a:ext cx="39243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14"/>
          <p:cNvSpPr txBox="1">
            <a:spLocks noChangeArrowheads="1"/>
          </p:cNvSpPr>
          <p:nvPr/>
        </p:nvSpPr>
        <p:spPr bwMode="auto">
          <a:xfrm>
            <a:off x="4878388" y="1186062"/>
            <a:ext cx="40322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dirty="0"/>
              <a:t>У режимі самостійної роботи ППЗ</a:t>
            </a:r>
          </a:p>
          <a:p>
            <a:pPr eaLnBrk="1" hangingPunct="1"/>
            <a:r>
              <a:rPr lang="uk-UA" dirty="0"/>
              <a:t>забезпечує:</a:t>
            </a:r>
          </a:p>
          <a:p>
            <a:pPr marL="363538" indent="-269875" eaLnBrk="1" hangingPunct="1">
              <a:buFont typeface="Wingdings" panose="05000000000000000000" pitchFamily="2" charset="2"/>
              <a:buChar char="Ø"/>
            </a:pPr>
            <a:r>
              <a:rPr lang="uk-UA" dirty="0"/>
              <a:t> вільне пересування;</a:t>
            </a:r>
          </a:p>
          <a:p>
            <a:pPr marL="363538" indent="-269875" eaLnBrk="1" hangingPunct="1">
              <a:buFont typeface="Wingdings" panose="05000000000000000000" pitchFamily="2" charset="2"/>
              <a:buChar char="Ø"/>
            </a:pPr>
            <a:r>
              <a:rPr lang="uk-UA" dirty="0"/>
              <a:t> перегляд вмісту сторінок;</a:t>
            </a:r>
          </a:p>
          <a:p>
            <a:pPr marL="363538" indent="-269875" eaLnBrk="1" hangingPunct="1">
              <a:buFont typeface="Wingdings" panose="05000000000000000000" pitchFamily="2" charset="2"/>
              <a:buChar char="Ø"/>
            </a:pPr>
            <a:r>
              <a:rPr lang="uk-UA" dirty="0"/>
              <a:t> динамічних моделей</a:t>
            </a:r>
            <a:r>
              <a:rPr lang="uk-UA" dirty="0" smtClean="0"/>
              <a:t>,  відео- </a:t>
            </a:r>
            <a:r>
              <a:rPr lang="uk-UA" dirty="0"/>
              <a:t>фрагментів;</a:t>
            </a:r>
          </a:p>
          <a:p>
            <a:pPr marL="363538" indent="-269875" eaLnBrk="1" hangingPunct="1">
              <a:buFont typeface="Wingdings" panose="05000000000000000000" pitchFamily="2" charset="2"/>
              <a:buChar char="Ø"/>
            </a:pPr>
            <a:r>
              <a:rPr lang="uk-UA" dirty="0"/>
              <a:t> підтримку </a:t>
            </a:r>
            <a:r>
              <a:rPr lang="uk-UA" dirty="0" smtClean="0"/>
              <a:t>розв'язання розрахункових задач</a:t>
            </a:r>
            <a:r>
              <a:rPr lang="uk-UA" dirty="0"/>
              <a:t>;</a:t>
            </a:r>
            <a:endParaRPr lang="ru-RU" dirty="0"/>
          </a:p>
        </p:txBody>
      </p:sp>
      <p:sp>
        <p:nvSpPr>
          <p:cNvPr id="13318" name="TextBox 15"/>
          <p:cNvSpPr txBox="1">
            <a:spLocks noChangeArrowheads="1"/>
          </p:cNvSpPr>
          <p:nvPr/>
        </p:nvSpPr>
        <p:spPr bwMode="auto">
          <a:xfrm>
            <a:off x="611560" y="4378324"/>
            <a:ext cx="417634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63538" indent="-363538" eaLnBrk="1" hangingPunct="1">
              <a:buFont typeface="Wingdings" panose="05000000000000000000" pitchFamily="2" charset="2"/>
              <a:buChar char="Ø"/>
            </a:pPr>
            <a:r>
              <a:rPr lang="uk-UA" dirty="0" smtClean="0"/>
              <a:t>підтримку </a:t>
            </a:r>
            <a:r>
              <a:rPr lang="uk-UA" dirty="0"/>
              <a:t>самоперевірки засвоєння </a:t>
            </a:r>
            <a:r>
              <a:rPr lang="uk-UA" dirty="0" smtClean="0"/>
              <a:t>матеріалу </a:t>
            </a:r>
            <a:r>
              <a:rPr lang="uk-UA" dirty="0"/>
              <a:t>з використанням тестових запитань;</a:t>
            </a:r>
          </a:p>
          <a:p>
            <a:pPr marL="363538" indent="-363538" eaLnBrk="1" hangingPunct="1">
              <a:buFont typeface="Wingdings" panose="05000000000000000000" pitchFamily="2" charset="2"/>
              <a:buChar char="Ø"/>
            </a:pPr>
            <a:r>
              <a:rPr lang="uk-UA" dirty="0" smtClean="0"/>
              <a:t>використання </a:t>
            </a:r>
            <a:r>
              <a:rPr lang="uk-UA" dirty="0"/>
              <a:t>інтерактивних експериментів та лабораторних </a:t>
            </a:r>
            <a:r>
              <a:rPr lang="uk-UA" dirty="0" smtClean="0"/>
              <a:t>робіт.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255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755576" y="170353"/>
            <a:ext cx="7429499" cy="88216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Віртуальна фізична лабораторія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4339" name="Picture 13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10" y="4306166"/>
            <a:ext cx="22748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5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00" y="1152655"/>
            <a:ext cx="690245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15"/>
          <p:cNvSpPr txBox="1">
            <a:spLocks noChangeArrowheads="1"/>
          </p:cNvSpPr>
          <p:nvPr/>
        </p:nvSpPr>
        <p:spPr bwMode="auto">
          <a:xfrm>
            <a:off x="234875" y="3889031"/>
            <a:ext cx="638103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63538" indent="-363538" eaLnBrk="1" hangingPunct="1"/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Серед можливостей слід відзначити:</a:t>
            </a:r>
          </a:p>
          <a:p>
            <a:pPr marL="363538" indent="-363538" algn="just" eaLnBrk="1" hangingPunct="1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можливість </a:t>
            </a:r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самопідготовки учня </a:t>
            </a:r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до </a:t>
            </a:r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виконання лабораторних досліджень;</a:t>
            </a:r>
          </a:p>
          <a:p>
            <a:pPr marL="363538" indent="-363538" algn="just" eaLnBrk="1" hangingPunct="1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скорочення </a:t>
            </a:r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часу для підготовки до </a:t>
            </a:r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виконання лабораторних </a:t>
            </a:r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робіт;</a:t>
            </a:r>
          </a:p>
          <a:p>
            <a:pPr marL="363538" indent="-363538" algn="just" eaLnBrk="1" hangingPunct="1">
              <a:buFont typeface="Wingdings" panose="05000000000000000000" pitchFamily="2" charset="2"/>
              <a:buChar char="§"/>
            </a:pPr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 самоконтроль результатів діяльності;</a:t>
            </a:r>
          </a:p>
          <a:p>
            <a:pPr marL="363538" indent="-363538" algn="just" eaLnBrk="1" hangingPunct="1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надання </a:t>
            </a:r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можливостей отримання </a:t>
            </a:r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інформації </a:t>
            </a:r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про фізичний процес;</a:t>
            </a:r>
          </a:p>
          <a:p>
            <a:pPr marL="363538" indent="-363538" algn="just" eaLnBrk="1" hangingPunct="1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безпосередня </a:t>
            </a:r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участь учня в процесі </a:t>
            </a:r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виконання лабораторного дослідження.</a:t>
            </a:r>
            <a:endParaRPr lang="uk-UA" dirty="0">
              <a:solidFill>
                <a:schemeClr val="tx2">
                  <a:lumMod val="50000"/>
                </a:schemeClr>
              </a:solidFill>
            </a:endParaRPr>
          </a:p>
          <a:p>
            <a:pPr eaLnBrk="1" hangingPunct="1"/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5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5362" name="Picture 13" descr="https://refdb.ru/images/1255/2508764/4a26264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108" y="2663824"/>
            <a:ext cx="243046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5" descr="https://refdb.ru/images/1255/2508764/6513448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4922043"/>
            <a:ext cx="23114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7" descr="https://refdb.ru/images/1255/2508764/6bdba54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836613"/>
            <a:ext cx="23050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1" descr="https://refdb.ru/images/1255/2508764/19ee89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231" y="4874418"/>
            <a:ext cx="22510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3" descr="https://refdb.ru/images/1255/2508764/32ec41a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768" y="4945062"/>
            <a:ext cx="2278063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Прямоугольник 18"/>
          <p:cNvSpPr>
            <a:spLocks noChangeArrowheads="1"/>
          </p:cNvSpPr>
          <p:nvPr/>
        </p:nvSpPr>
        <p:spPr bwMode="auto">
          <a:xfrm>
            <a:off x="377428" y="1648161"/>
            <a:ext cx="570467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Тематичні папки: 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«Військова справа»;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 «Побут»; 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«Пожежна справа»;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 «Фізика в живій природі»; 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«Фізика в неживій природі»; 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</a:rPr>
              <a:t>«Різне».</a:t>
            </a:r>
            <a:endParaRPr lang="uk-UA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36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1788"/>
            <a:ext cx="9144000" cy="64293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Збірник відео задач “Фізика навколо нас”</a:t>
            </a:r>
            <a:endParaRPr lang="en-US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8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536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1788"/>
            <a:ext cx="9144000" cy="64293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Stellarium</a:t>
            </a:r>
            <a:endParaRPr lang="en-US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240" t="11111" r="3542" b="32014"/>
          <a:stretch/>
        </p:blipFill>
        <p:spPr>
          <a:xfrm>
            <a:off x="264319" y="1966118"/>
            <a:ext cx="8615362" cy="39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6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85938" y="1648450"/>
            <a:ext cx="702944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800" b="1" i="1" dirty="0"/>
              <a:t>Той народ, який першим реалізує можливості цифрових комунікацій і введе їх до навчальної методики, очолюватиме світовий освітній процес. </a:t>
            </a:r>
          </a:p>
          <a:p>
            <a:pPr algn="r"/>
            <a:r>
              <a:rPr lang="uk-UA" sz="2400" dirty="0"/>
              <a:t>Гордон </a:t>
            </a:r>
            <a:r>
              <a:rPr lang="uk-UA" sz="2400" dirty="0" err="1"/>
              <a:t>Драйден</a:t>
            </a:r>
            <a:endParaRPr lang="uk-UA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88" y="3557588"/>
            <a:ext cx="2902314" cy="298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536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1788"/>
            <a:ext cx="9144000" cy="64293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Celestia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en-US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7396" t="37360" r="8854" b="28056"/>
          <a:stretch/>
        </p:blipFill>
        <p:spPr>
          <a:xfrm>
            <a:off x="228600" y="1994693"/>
            <a:ext cx="3519200" cy="38433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59900" y="231047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000" dirty="0" smtClean="0"/>
              <a:t>Програма, ґрунтуючись на Каталозі </a:t>
            </a:r>
            <a:r>
              <a:rPr lang="uk-UA" sz="2000" dirty="0" err="1" smtClean="0"/>
              <a:t>Гіппарха</a:t>
            </a:r>
            <a:r>
              <a:rPr lang="uk-UA" sz="2000" dirty="0" smtClean="0"/>
              <a:t>, дає змогу користувачеві розглядати об'єкти розмірами від штучних супутників до галактик в трьох вимірах, використовуючи технологію </a:t>
            </a:r>
            <a:r>
              <a:rPr lang="en-US" sz="2000" dirty="0" smtClean="0"/>
              <a:t>OpenGL</a:t>
            </a:r>
            <a:r>
              <a:rPr lang="en-US" sz="2000" dirty="0"/>
              <a:t>. </a:t>
            </a:r>
            <a:r>
              <a:rPr lang="ru-RU" sz="2000" dirty="0"/>
              <a:t>На </a:t>
            </a:r>
            <a:r>
              <a:rPr lang="uk-UA" sz="2000" dirty="0" smtClean="0"/>
              <a:t>відміну від більшості інших віртуальних планетаріїв, користувач може вільно подорожувати Всесвітом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035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5781" y="1843949"/>
            <a:ext cx="807243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dirty="0" smtClean="0"/>
              <a:t> </a:t>
            </a:r>
            <a:r>
              <a:rPr lang="uk-UA" sz="4000" i="1" dirty="0" smtClean="0"/>
              <a:t>Використання ІКТ дозволяє підвищити інтенсивність і ефективність освітнього процесу; створює умови для самоосвіти та дистанційної освіти. </a:t>
            </a:r>
            <a:endParaRPr lang="uk-UA" sz="4000" i="1" dirty="0"/>
          </a:p>
        </p:txBody>
      </p:sp>
    </p:spTree>
    <p:extLst>
      <p:ext uri="{BB962C8B-B14F-4D97-AF65-F5344CB8AC3E}">
        <p14:creationId xmlns:p14="http://schemas.microsoft.com/office/powerpoint/2010/main" val="192679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1462" y="1406426"/>
            <a:ext cx="82724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Інформаційно-комунікаційні технології </a:t>
            </a:r>
            <a:r>
              <a:rPr lang="uk-UA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uk-UA" sz="20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ІКТ</a:t>
            </a:r>
            <a:r>
              <a:rPr lang="uk-UA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від </a:t>
            </a:r>
            <a:r>
              <a:rPr lang="uk-UA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англ</a:t>
            </a:r>
            <a:r>
              <a:rPr lang="uk-UA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uk-UA" sz="2000" i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</a:t>
            </a:r>
            <a:r>
              <a:rPr lang="uk-UA" sz="2000" i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uk-UA" sz="2000" i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communications</a:t>
            </a:r>
            <a:r>
              <a:rPr lang="uk-UA" sz="2000" i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technology</a:t>
            </a:r>
            <a:r>
              <a:rPr lang="uk-UA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uk-UA" sz="2000" b="1" i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ICT</a:t>
            </a:r>
            <a:r>
              <a:rPr lang="uk-UA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 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uk-UA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 сукупність методів, засобів та прийомів пошуку, зберігання, опрацювання, подання та передавання графічних, текстових, цифрових, аудіо та відеоданих на базі персональних комп`ютерів, комп`ютерних мереж та засобів зв`язку.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8202052"/>
              </p:ext>
            </p:extLst>
          </p:nvPr>
        </p:nvGraphicFramePr>
        <p:xfrm>
          <a:off x="1014413" y="3299142"/>
          <a:ext cx="6670230" cy="3273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1249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993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30" y="1647318"/>
            <a:ext cx="8855476" cy="423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5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9938" cy="685800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" t="38809" r="35471" b="18930"/>
          <a:stretch>
            <a:fillRect/>
          </a:stretch>
        </p:blipFill>
        <p:spPr bwMode="auto">
          <a:xfrm>
            <a:off x="305149" y="1171576"/>
            <a:ext cx="8529638" cy="5357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0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993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14" y="1314450"/>
            <a:ext cx="8603437" cy="495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7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0855" y="4676299"/>
            <a:ext cx="8658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Американському вченому С. </a:t>
            </a:r>
            <a:r>
              <a:rPr lang="uk-UA" sz="2400" b="1" dirty="0" err="1" smtClean="0">
                <a:solidFill>
                  <a:schemeClr val="accent5">
                    <a:lumMod val="75000"/>
                  </a:schemeClr>
                </a:solidFill>
              </a:rPr>
              <a:t>Пейперту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 належить ідея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«комп'ютерних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навчальних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середовищ»,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на якій базується більшість сучасних навчальних комп'ютерних програм. </a:t>
            </a:r>
            <a:endParaRPr lang="uk-UA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57363" y="1406604"/>
            <a:ext cx="722947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400" i="1" dirty="0" smtClean="0"/>
              <a:t>Запровадження нових інформаційних технологій навчання не повинно бути самоціллю. Воно має бути педагогічно виправданим, розглядатись передусім з погляду педагогічних переваг, які воно може забезпечити порівняно з традиційною методикою навчання.</a:t>
            </a:r>
          </a:p>
          <a:p>
            <a:pPr algn="r"/>
            <a:r>
              <a:rPr lang="uk-UA" sz="2000" dirty="0" err="1" smtClean="0"/>
              <a:t>З.Слєпкань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28817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41512" y="101084"/>
            <a:ext cx="50971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</a:rPr>
              <a:t>Вимоги  </a:t>
            </a:r>
            <a:r>
              <a:rPr lang="ru-RU" sz="6000" b="1" dirty="0">
                <a:solidFill>
                  <a:schemeClr val="bg1"/>
                </a:solidFill>
              </a:rPr>
              <a:t>до ІКТ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62" y="1217831"/>
            <a:ext cx="879703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indent="-357188" algn="just">
              <a:lnSpc>
                <a:spcPct val="150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1)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Комплексність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 універсальність;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357188" algn="just">
              <a:lnSpc>
                <a:spcPct val="150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2)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	простий україномовний інтерфейс;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357188" algn="just">
              <a:lnSpc>
                <a:spcPct val="150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3)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	адекватність математичного програмного забезпечення змісту та специфіці підготовки учнів;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357188" algn="just">
              <a:lnSpc>
                <a:spcPct val="150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4)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	простота і надійність у використанні, сумісність із периферійними пристроями з метою надання звукового супроводу, можливості друку тощо;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357188" algn="just">
              <a:lnSpc>
                <a:spcPct val="150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5)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програмний продукт має містити увесь спектр понять, операцій і функцій, вільне оперування якими передбачено змістом навчальної дисципліни.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75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0643" y="1547335"/>
            <a:ext cx="8486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Мультимедійні програмні засоби дають змогу імітувати складні реальні процеси, ситуації, </a:t>
            </a:r>
            <a:r>
              <a:rPr lang="uk-UA" sz="2400" dirty="0" err="1" smtClean="0"/>
              <a:t>візуалізувати</a:t>
            </a:r>
            <a:r>
              <a:rPr lang="uk-UA" sz="2400" dirty="0" smtClean="0"/>
              <a:t> абстрактну інформацію за рахунок динамічного представлення процесів. </a:t>
            </a:r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3334" t="21603" r="56042" b="48234"/>
          <a:stretch/>
        </p:blipFill>
        <p:spPr>
          <a:xfrm>
            <a:off x="330643" y="2947688"/>
            <a:ext cx="2800350" cy="21145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3646" t="55695" r="56042" b="14097"/>
          <a:stretch/>
        </p:blipFill>
        <p:spPr>
          <a:xfrm>
            <a:off x="3328470" y="3429000"/>
            <a:ext cx="2771775" cy="20716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48036" t="56528" r="22589" b="13889"/>
          <a:stretch/>
        </p:blipFill>
        <p:spPr>
          <a:xfrm>
            <a:off x="6297723" y="4614863"/>
            <a:ext cx="2686050" cy="202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4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</TotalTime>
  <Words>462</Words>
  <Application>Microsoft Office PowerPoint</Application>
  <PresentationFormat>Экран (4:3)</PresentationFormat>
  <Paragraphs>69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Сервіс Rebus1.com </vt:lpstr>
      <vt:lpstr> Сервіс Padlet </vt:lpstr>
      <vt:lpstr> Tiki-Toki</vt:lpstr>
      <vt:lpstr>Презентация PowerPoint</vt:lpstr>
      <vt:lpstr>Презентация PowerPoint</vt:lpstr>
      <vt:lpstr>Бібліотека електронних наочностей</vt:lpstr>
      <vt:lpstr>Віртуальна фізична лабораторія</vt:lpstr>
      <vt:lpstr>Збірник відео задач “Фізика навколо нас”</vt:lpstr>
      <vt:lpstr>Stellarium</vt:lpstr>
      <vt:lpstr>Celestia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Туров Г.І.</dc:creator>
  <cp:lastModifiedBy>Nata</cp:lastModifiedBy>
  <cp:revision>3</cp:revision>
  <dcterms:created xsi:type="dcterms:W3CDTF">2013-11-19T05:52:05Z</dcterms:created>
  <dcterms:modified xsi:type="dcterms:W3CDTF">2020-03-19T13:16:10Z</dcterms:modified>
</cp:coreProperties>
</file>